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61" r:id="rId5"/>
    <p:sldId id="259" r:id="rId6"/>
    <p:sldId id="260" r:id="rId7"/>
    <p:sldId id="262" r:id="rId8"/>
    <p:sldId id="277" r:id="rId9"/>
    <p:sldId id="263" r:id="rId10"/>
    <p:sldId id="264" r:id="rId11"/>
    <p:sldId id="265" r:id="rId12"/>
    <p:sldId id="266" r:id="rId13"/>
    <p:sldId id="268" r:id="rId14"/>
    <p:sldId id="269" r:id="rId15"/>
    <p:sldId id="267" r:id="rId16"/>
    <p:sldId id="274" r:id="rId17"/>
    <p:sldId id="270" r:id="rId18"/>
    <p:sldId id="273" r:id="rId19"/>
    <p:sldId id="275" r:id="rId20"/>
    <p:sldId id="276" r:id="rId21"/>
    <p:sldId id="271" r:id="rId22"/>
    <p:sldId id="272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1421"/>
  </p:normalViewPr>
  <p:slideViewPr>
    <p:cSldViewPr snapToGrid="0" snapToObjects="1">
      <p:cViewPr>
        <p:scale>
          <a:sx n="52" d="100"/>
          <a:sy n="52" d="100"/>
        </p:scale>
        <p:origin x="2336" y="9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2.jpe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A039C2-B07E-824E-BDAC-6E5542F23388}" type="datetimeFigureOut">
              <a:rPr lang="en-US" smtClean="0"/>
              <a:t>12/15/16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AE5707-7502-C249-A886-C5674E7C06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8936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1. http://</a:t>
            </a:r>
            <a:r>
              <a:rPr lang="en-US" dirty="0" err="1" smtClean="0"/>
              <a:t>www.ipol.im</a:t>
            </a:r>
            <a:r>
              <a:rPr lang="en-US" dirty="0" smtClean="0"/>
              <a:t>/pub/art/2012/</a:t>
            </a:r>
            <a:r>
              <a:rPr lang="en-US" dirty="0" err="1" smtClean="0"/>
              <a:t>gjmr-lsd</a:t>
            </a:r>
            <a:r>
              <a:rPr lang="en-US" dirty="0" smtClean="0"/>
              <a:t>/ - Used an existing detector written in 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AE5707-7502-C249-A886-C5674E7C06E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5073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1FABF-A0DF-9744-95E5-7776D03BDC96}" type="datetimeFigureOut">
              <a:rPr lang="en-US" smtClean="0"/>
              <a:t>12/15/16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5974D-718A-6A45-9799-7FF3338946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7062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1FABF-A0DF-9744-95E5-7776D03BDC96}" type="datetimeFigureOut">
              <a:rPr lang="en-US" smtClean="0"/>
              <a:t>12/15/16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5974D-718A-6A45-9799-7FF3338946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3618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1FABF-A0DF-9744-95E5-7776D03BDC96}" type="datetimeFigureOut">
              <a:rPr lang="en-US" smtClean="0"/>
              <a:t>12/15/16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5974D-718A-6A45-9799-7FF3338946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8331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1FABF-A0DF-9744-95E5-7776D03BDC96}" type="datetimeFigureOut">
              <a:rPr lang="en-US" smtClean="0"/>
              <a:t>12/15/16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5974D-718A-6A45-9799-7FF3338946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9201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1FABF-A0DF-9744-95E5-7776D03BDC96}" type="datetimeFigureOut">
              <a:rPr lang="en-US" smtClean="0"/>
              <a:t>12/15/16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5974D-718A-6A45-9799-7FF3338946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5574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1FABF-A0DF-9744-95E5-7776D03BDC96}" type="datetimeFigureOut">
              <a:rPr lang="en-US" smtClean="0"/>
              <a:t>12/15/16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5974D-718A-6A45-9799-7FF3338946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9250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1FABF-A0DF-9744-95E5-7776D03BDC96}" type="datetimeFigureOut">
              <a:rPr lang="en-US" smtClean="0"/>
              <a:t>12/15/16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5974D-718A-6A45-9799-7FF3338946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4004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1FABF-A0DF-9744-95E5-7776D03BDC96}" type="datetimeFigureOut">
              <a:rPr lang="en-US" smtClean="0"/>
              <a:t>12/15/16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5974D-718A-6A45-9799-7FF3338946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4081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1FABF-A0DF-9744-95E5-7776D03BDC96}" type="datetimeFigureOut">
              <a:rPr lang="en-US" smtClean="0"/>
              <a:t>12/15/16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5974D-718A-6A45-9799-7FF3338946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3251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1FABF-A0DF-9744-95E5-7776D03BDC96}" type="datetimeFigureOut">
              <a:rPr lang="en-US" smtClean="0"/>
              <a:t>12/15/16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5974D-718A-6A45-9799-7FF3338946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2414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1FABF-A0DF-9744-95E5-7776D03BDC96}" type="datetimeFigureOut">
              <a:rPr lang="en-US" smtClean="0"/>
              <a:t>12/15/16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5974D-718A-6A45-9799-7FF3338946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8013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E1FABF-A0DF-9744-95E5-7776D03BDC96}" type="datetimeFigureOut">
              <a:rPr lang="en-US" smtClean="0"/>
              <a:t>12/15/16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25974D-718A-6A45-9799-7FF3338946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0174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Classification of Electric Towers and Detection of Lines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Rahul Ramesh Kumar (rrk310)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2168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Output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4678" y="2033752"/>
            <a:ext cx="2525694" cy="379686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9366" y="2241287"/>
            <a:ext cx="2711669" cy="2157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765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4. Finding Overlapping Distance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Find overlap distance between each line (n * n)</a:t>
            </a:r>
          </a:p>
          <a:p>
            <a:r>
              <a:rPr lang="en-US" dirty="0" smtClean="0"/>
              <a:t>By projecting the Line segment to either X or Y axis.</a:t>
            </a:r>
          </a:p>
          <a:p>
            <a:r>
              <a:rPr lang="en-US" dirty="0" smtClean="0"/>
              <a:t>Account for various cases of overlap between any two line segment.</a:t>
            </a:r>
          </a:p>
          <a:p>
            <a:r>
              <a:rPr lang="en-US" dirty="0" smtClean="0"/>
              <a:t>Check also slope to avoid lines of different slopes to have overlap.</a:t>
            </a:r>
          </a:p>
        </p:txBody>
      </p:sp>
    </p:spTree>
    <p:extLst>
      <p:ext uri="{BB962C8B-B14F-4D97-AF65-F5344CB8AC3E}">
        <p14:creationId xmlns:p14="http://schemas.microsoft.com/office/powerpoint/2010/main" val="2099740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5. Apply Threshold to get Single Lines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have three thresholds</a:t>
            </a:r>
          </a:p>
          <a:p>
            <a:pPr lvl="1"/>
            <a:r>
              <a:rPr lang="en-US" dirty="0" smtClean="0"/>
              <a:t>Slope &lt;= 5 degree variation</a:t>
            </a:r>
          </a:p>
          <a:p>
            <a:pPr lvl="1"/>
            <a:r>
              <a:rPr lang="en-US" dirty="0" smtClean="0"/>
              <a:t>Perpendicular distance &lt;= 5 pixels</a:t>
            </a:r>
          </a:p>
          <a:p>
            <a:pPr lvl="1"/>
            <a:r>
              <a:rPr lang="en-US" dirty="0" smtClean="0"/>
              <a:t>Overlap distance &lt;= 50 pixels</a:t>
            </a:r>
          </a:p>
        </p:txBody>
      </p:sp>
    </p:spTree>
    <p:extLst>
      <p:ext uri="{BB962C8B-B14F-4D97-AF65-F5344CB8AC3E}">
        <p14:creationId xmlns:p14="http://schemas.microsoft.com/office/powerpoint/2010/main" val="825687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6. Merge all of the Lines near Tower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Sort all lines based on </a:t>
            </a:r>
            <a:r>
              <a:rPr lang="en-US" dirty="0" err="1" smtClean="0"/>
              <a:t>start_X</a:t>
            </a:r>
            <a:r>
              <a:rPr lang="en-US" dirty="0" smtClean="0"/>
              <a:t> or </a:t>
            </a:r>
            <a:r>
              <a:rPr lang="en-US" dirty="0" err="1" smtClean="0"/>
              <a:t>start_Y</a:t>
            </a:r>
            <a:r>
              <a:rPr lang="en-US" dirty="0" smtClean="0"/>
              <a:t> based on orientation.</a:t>
            </a:r>
          </a:p>
          <a:p>
            <a:r>
              <a:rPr lang="en-US" dirty="0" smtClean="0"/>
              <a:t>Create a new segment if its possible to merge two segments given a threshold perpendicular distance, overlap distance and angle</a:t>
            </a:r>
          </a:p>
          <a:p>
            <a:r>
              <a:rPr lang="en-US" dirty="0" smtClean="0"/>
              <a:t>New segments must have their overlap distance recalculated.</a:t>
            </a:r>
          </a:p>
          <a:p>
            <a:r>
              <a:rPr lang="en-US" dirty="0" smtClean="0"/>
              <a:t>Run for all line segments in the tower.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0107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Output: Merge Line segments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3522" y="1513489"/>
            <a:ext cx="2043168" cy="4422227"/>
          </a:xfrm>
        </p:spPr>
      </p:pic>
      <p:sp>
        <p:nvSpPr>
          <p:cNvPr id="5" name="TextBox 4"/>
          <p:cNvSpPr txBox="1"/>
          <p:nvPr/>
        </p:nvSpPr>
        <p:spPr>
          <a:xfrm>
            <a:off x="2648607" y="6148552"/>
            <a:ext cx="917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Original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0344" y="1690689"/>
            <a:ext cx="2072290" cy="4245028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8518197" y="5963886"/>
            <a:ext cx="13147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Merged line</a:t>
            </a:r>
            <a:endParaRPr lang="en-US" dirty="0"/>
          </a:p>
        </p:txBody>
      </p:sp>
      <p:sp>
        <p:nvSpPr>
          <p:cNvPr id="8" name="Chevron 7"/>
          <p:cNvSpPr/>
          <p:nvPr/>
        </p:nvSpPr>
        <p:spPr>
          <a:xfrm>
            <a:off x="5707117" y="3279228"/>
            <a:ext cx="646386" cy="567558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470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Isolated tower after threshold application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7338" y="1844565"/>
            <a:ext cx="6514661" cy="4835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016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Output: Merge entire tower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1923964"/>
            <a:ext cx="2475268" cy="4934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228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Feed Back into IBM Watson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produced image can be fed back to IBM Watson to train it .</a:t>
            </a:r>
          </a:p>
          <a:p>
            <a:r>
              <a:rPr lang="en-US" dirty="0" smtClean="0"/>
              <a:t>By only extracting the local features of the tower and providing it to the classifier, False positives can be reduced.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5569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Performance and Memory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5"/>
            <a:ext cx="10868891" cy="4351338"/>
          </a:xfrm>
        </p:spPr>
        <p:txBody>
          <a:bodyPr/>
          <a:lstStyle/>
          <a:p>
            <a:r>
              <a:rPr lang="en-US" dirty="0" smtClean="0"/>
              <a:t>The Line segment extraction takes around 7 </a:t>
            </a:r>
            <a:r>
              <a:rPr lang="mr-IN" dirty="0" smtClean="0"/>
              <a:t>–</a:t>
            </a:r>
            <a:r>
              <a:rPr lang="en-US" dirty="0" smtClean="0"/>
              <a:t> 10 seconds to complete .</a:t>
            </a:r>
          </a:p>
          <a:p>
            <a:r>
              <a:rPr lang="en-US" dirty="0" smtClean="0"/>
              <a:t>n is the number of line segments in the processed image.</a:t>
            </a:r>
          </a:p>
          <a:p>
            <a:r>
              <a:rPr lang="en-US" dirty="0" smtClean="0"/>
              <a:t>Current time complexity is O(n*n)</a:t>
            </a:r>
          </a:p>
          <a:p>
            <a:r>
              <a:rPr lang="en-US" dirty="0" smtClean="0"/>
              <a:t>Extra memory used to Hold overlap distance, perpendicular distance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And slopes </a:t>
            </a:r>
            <a:r>
              <a:rPr lang="mr-IN" dirty="0" smtClean="0"/>
              <a:t>–</a:t>
            </a:r>
            <a:r>
              <a:rPr lang="en-US" dirty="0" smtClean="0"/>
              <a:t> O(n*n)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7196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Improvements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merge algorithm does not currently consider lines parallel to x axis and so the tower support structures are not seen. Handling them also helps to extract more accurate features.</a:t>
            </a:r>
          </a:p>
          <a:p>
            <a:r>
              <a:rPr lang="en-US" dirty="0" smtClean="0"/>
              <a:t>The algorithm assumes image is oriented well and for rotated images a pre rotation must be performed. An automatic way of rotating images can be done using Automated feature matching </a:t>
            </a:r>
            <a:r>
              <a:rPr lang="en-US" dirty="0" smtClean="0"/>
              <a:t>.</a:t>
            </a:r>
          </a:p>
          <a:p>
            <a:r>
              <a:rPr lang="en-US" dirty="0" smtClean="0"/>
              <a:t>Improve algorithm </a:t>
            </a:r>
            <a:r>
              <a:rPr lang="en-US" smtClean="0"/>
              <a:t>for different types of Towers </a:t>
            </a:r>
            <a:r>
              <a:rPr lang="en-US" smtClean="0"/>
              <a:t> 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0337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Currently manual inspection of Electric Towers is very costly .</a:t>
            </a:r>
          </a:p>
          <a:p>
            <a:endParaRPr lang="en-US" dirty="0" smtClean="0"/>
          </a:p>
          <a:p>
            <a:r>
              <a:rPr lang="en-US" dirty="0" smtClean="0"/>
              <a:t>High Risk for linemen. </a:t>
            </a:r>
          </a:p>
          <a:p>
            <a:endParaRPr lang="en-US" dirty="0" smtClean="0"/>
          </a:p>
          <a:p>
            <a:r>
              <a:rPr lang="en-US" dirty="0" smtClean="0"/>
              <a:t>Aim is to automate inspection and reduce costs.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8891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Acknowledgements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 would like </a:t>
            </a:r>
            <a:r>
              <a:rPr lang="en-US" dirty="0"/>
              <a:t>to thank Dr. </a:t>
            </a:r>
            <a:r>
              <a:rPr lang="en-US" dirty="0" err="1"/>
              <a:t>Sharath</a:t>
            </a:r>
            <a:r>
              <a:rPr lang="en-US" dirty="0"/>
              <a:t> </a:t>
            </a:r>
            <a:r>
              <a:rPr lang="en-US" dirty="0" err="1"/>
              <a:t>Pankanti</a:t>
            </a:r>
            <a:r>
              <a:rPr lang="en-US" dirty="0"/>
              <a:t> and Dr. </a:t>
            </a:r>
            <a:r>
              <a:rPr lang="en-US" dirty="0" err="1"/>
              <a:t>Nalini</a:t>
            </a:r>
            <a:r>
              <a:rPr lang="en-US" dirty="0"/>
              <a:t> K. </a:t>
            </a:r>
            <a:r>
              <a:rPr lang="en-US" dirty="0" err="1"/>
              <a:t>Ratha</a:t>
            </a:r>
            <a:r>
              <a:rPr lang="en-US" dirty="0"/>
              <a:t> for providing feed </a:t>
            </a:r>
            <a:r>
              <a:rPr lang="en-US" dirty="0" smtClean="0"/>
              <a:t>back during </a:t>
            </a:r>
            <a:r>
              <a:rPr lang="en-US" dirty="0"/>
              <a:t>the course of the project and also introducing me to various topics in Computer </a:t>
            </a:r>
            <a:r>
              <a:rPr lang="en-US" dirty="0" smtClean="0"/>
              <a:t>Vision</a:t>
            </a:r>
            <a:r>
              <a:rPr lang="en-US" dirty="0"/>
              <a:t>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68506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 http://visual-recognition-</a:t>
            </a:r>
            <a:r>
              <a:rPr lang="en-US" dirty="0" err="1" smtClean="0"/>
              <a:t>demo.mybluemix.net</a:t>
            </a:r>
            <a:r>
              <a:rPr lang="en-US" dirty="0" smtClean="0"/>
              <a:t> </a:t>
            </a:r>
          </a:p>
          <a:p>
            <a:r>
              <a:rPr lang="en-US" dirty="0" smtClean="0"/>
              <a:t> image-</a:t>
            </a:r>
            <a:r>
              <a:rPr lang="en-US" dirty="0" err="1" smtClean="0"/>
              <a:t>net.org</a:t>
            </a:r>
            <a:endParaRPr lang="en-US" dirty="0" smtClean="0"/>
          </a:p>
          <a:p>
            <a:r>
              <a:rPr lang="en-US" dirty="0" smtClean="0"/>
              <a:t> A Supervised Approach to Electric Tower Detection and Classification for power Line Inspection </a:t>
            </a:r>
          </a:p>
          <a:p>
            <a:r>
              <a:rPr lang="en-US" dirty="0" smtClean="0"/>
              <a:t> LSD: a Line Segment Detector 2012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5666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013435" y="2758965"/>
            <a:ext cx="70156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Thank You</a:t>
            </a:r>
            <a:r>
              <a:rPr lang="en-US" sz="32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endParaRPr lang="en-US"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72763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Statement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Identify types of Electric Towers and Classify them.</a:t>
            </a:r>
          </a:p>
          <a:p>
            <a:endParaRPr lang="en-US" dirty="0" smtClean="0"/>
          </a:p>
          <a:p>
            <a:r>
              <a:rPr lang="en-US" dirty="0" smtClean="0"/>
              <a:t>Extract Line Segments that form the Electric Tower.</a:t>
            </a:r>
          </a:p>
          <a:p>
            <a:endParaRPr lang="en-US" dirty="0" smtClean="0"/>
          </a:p>
          <a:p>
            <a:r>
              <a:rPr lang="en-US" dirty="0" smtClean="0"/>
              <a:t>Re construct Line segments to form tower image.</a:t>
            </a:r>
          </a:p>
          <a:p>
            <a:endParaRPr lang="en-US" dirty="0" smtClean="0"/>
          </a:p>
          <a:p>
            <a:r>
              <a:rPr lang="en-US" dirty="0" smtClean="0"/>
              <a:t>Feed back image into the IBM Visual Recognition Classifier.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2757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 of Towers</a:t>
            </a:r>
            <a:endParaRPr lang="en-US" dirty="0"/>
          </a:p>
        </p:txBody>
      </p:sp>
      <p:pic>
        <p:nvPicPr>
          <p:cNvPr id="5" name="Picture 4" descr="/Users/rrk/mystuff/thirdsem/cv/TowerDetection/type4-training+test/test/6716885483_6147bae0b4_b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3908" y="2226310"/>
            <a:ext cx="2743199" cy="221107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 descr="/Users/rrk/mystuff/thirdsem/cv/TowerDetection/type1-training+test/test/9.jp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226310"/>
            <a:ext cx="2908935" cy="221107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 descr="/Users/rrk/mystuff/thirdsem/cv/TowerDetection/type2-training+test/test/powertowers052way-3d5e034fe808f0fb969145abfaa0a8861ae2a17d-s900-c85.jpg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5572" y="2226310"/>
            <a:ext cx="2989899" cy="221107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7"/>
          <p:cNvSpPr txBox="1"/>
          <p:nvPr/>
        </p:nvSpPr>
        <p:spPr>
          <a:xfrm>
            <a:off x="1714500" y="4788336"/>
            <a:ext cx="14716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Type 1</a:t>
            </a:r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550693" y="4788336"/>
            <a:ext cx="14716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Type 2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644473" y="4788336"/>
            <a:ext cx="14716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Type 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6601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1. Classify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IBM Visual recognition as a classifier</a:t>
            </a:r>
          </a:p>
          <a:p>
            <a:r>
              <a:rPr lang="en-US" dirty="0" smtClean="0"/>
              <a:t>Three classes Type 1, Type 2, Type 4</a:t>
            </a:r>
          </a:p>
          <a:p>
            <a:r>
              <a:rPr lang="en-US" dirty="0" smtClean="0"/>
              <a:t>Training set of 25 positive/negative images each and 6 images for Test.</a:t>
            </a:r>
          </a:p>
          <a:p>
            <a:r>
              <a:rPr lang="en-US" dirty="0" smtClean="0"/>
              <a:t>Obtained Confidence Interval</a:t>
            </a:r>
          </a:p>
          <a:p>
            <a:r>
              <a:rPr lang="en-US" dirty="0" smtClean="0"/>
              <a:t>TPR = 93.59 to 95.28</a:t>
            </a:r>
          </a:p>
          <a:p>
            <a:r>
              <a:rPr lang="en-US" dirty="0" smtClean="0"/>
              <a:t>FPR = 3.91 to 5.60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9856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2. Extraction of Line Segments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Using Line Segment Detector in C [1].</a:t>
            </a:r>
          </a:p>
          <a:p>
            <a:r>
              <a:rPr lang="en-US" dirty="0" smtClean="0"/>
              <a:t>First image is converted to PGM file .</a:t>
            </a:r>
          </a:p>
          <a:p>
            <a:r>
              <a:rPr lang="en-US" dirty="0" smtClean="0"/>
              <a:t>The classified image is sent to the Detector and all line segments that Form the image is output.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534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938164" cy="1325563"/>
          </a:xfrm>
        </p:spPr>
        <p:txBody>
          <a:bodyPr/>
          <a:lstStyle/>
          <a:p>
            <a:r>
              <a:rPr lang="en-US" dirty="0" smtClean="0"/>
              <a:t>Image Produced after extracting Line Segments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230302"/>
            <a:ext cx="3014910" cy="226286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0210" y="2230302"/>
            <a:ext cx="3014910" cy="226286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2219" y="2230302"/>
            <a:ext cx="3141201" cy="2263391"/>
          </a:xfrm>
          <a:prstGeom prst="rect">
            <a:avLst/>
          </a:prstGeom>
        </p:spPr>
      </p:pic>
      <p:sp>
        <p:nvSpPr>
          <p:cNvPr id="8" name="Chevron 7"/>
          <p:cNvSpPr/>
          <p:nvPr/>
        </p:nvSpPr>
        <p:spPr>
          <a:xfrm>
            <a:off x="4067503" y="3095296"/>
            <a:ext cx="394138" cy="430925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Chevron 9"/>
          <p:cNvSpPr/>
          <p:nvPr/>
        </p:nvSpPr>
        <p:spPr>
          <a:xfrm flipV="1">
            <a:off x="7853463" y="3095296"/>
            <a:ext cx="420413" cy="430924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7554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0145" y="240220"/>
            <a:ext cx="8998765" cy="6484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248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3. Finding Parallel Lines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First finding Slope of Each Line and its Length.</a:t>
            </a:r>
          </a:p>
          <a:p>
            <a:r>
              <a:rPr lang="en-US" dirty="0" smtClean="0"/>
              <a:t>Bin the slopes of each line segment with a variation of 5 degrees.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2559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1165</TotalTime>
  <Words>616</Words>
  <Application>Microsoft Macintosh PowerPoint</Application>
  <PresentationFormat>Widescreen</PresentationFormat>
  <Paragraphs>79</Paragraphs>
  <Slides>22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Calibri</vt:lpstr>
      <vt:lpstr>Calibri Light</vt:lpstr>
      <vt:lpstr>Mangal</vt:lpstr>
      <vt:lpstr>Arial</vt:lpstr>
      <vt:lpstr>Office Theme</vt:lpstr>
      <vt:lpstr>Classification of Electric Towers and Detection of Lines</vt:lpstr>
      <vt:lpstr>Motivation</vt:lpstr>
      <vt:lpstr>Problem Statement</vt:lpstr>
      <vt:lpstr>Types of Towers</vt:lpstr>
      <vt:lpstr>1. Classify</vt:lpstr>
      <vt:lpstr>2. Extraction of Line Segments</vt:lpstr>
      <vt:lpstr>Image Produced after extracting Line Segments</vt:lpstr>
      <vt:lpstr>PowerPoint Presentation</vt:lpstr>
      <vt:lpstr>3. Finding Parallel Lines</vt:lpstr>
      <vt:lpstr>Output</vt:lpstr>
      <vt:lpstr>4. Finding Overlapping Distance</vt:lpstr>
      <vt:lpstr>5. Apply Threshold to get Single Lines</vt:lpstr>
      <vt:lpstr>6. Merge all of the Lines near Tower</vt:lpstr>
      <vt:lpstr>Output: Merge Line segments</vt:lpstr>
      <vt:lpstr>Isolated tower after threshold application</vt:lpstr>
      <vt:lpstr>Output: Merge entire tower</vt:lpstr>
      <vt:lpstr>Feed Back into IBM Watson</vt:lpstr>
      <vt:lpstr>Performance and Memory</vt:lpstr>
      <vt:lpstr>Improvements</vt:lpstr>
      <vt:lpstr>Acknowledgements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Classification of Electric Towers and Detection of Lines</dc:title>
  <dc:creator>Rahul Ramesh Kumar</dc:creator>
  <cp:lastModifiedBy>Rahul Ramesh Kumar</cp:lastModifiedBy>
  <cp:revision>72</cp:revision>
  <dcterms:created xsi:type="dcterms:W3CDTF">2016-12-09T03:39:16Z</dcterms:created>
  <dcterms:modified xsi:type="dcterms:W3CDTF">2016-12-16T02:38:51Z</dcterms:modified>
</cp:coreProperties>
</file>

<file path=docProps/thumbnail.jpeg>
</file>